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8" r:id="rId4"/>
    <p:sldId id="275" r:id="rId5"/>
    <p:sldId id="299" r:id="rId6"/>
    <p:sldId id="300" r:id="rId7"/>
    <p:sldId id="277" r:id="rId8"/>
    <p:sldId id="273" r:id="rId9"/>
    <p:sldId id="289" r:id="rId10"/>
    <p:sldId id="292" r:id="rId11"/>
    <p:sldId id="264" r:id="rId12"/>
    <p:sldId id="268" r:id="rId13"/>
    <p:sldId id="291" r:id="rId14"/>
    <p:sldId id="301" r:id="rId15"/>
    <p:sldId id="303" r:id="rId16"/>
    <p:sldId id="266" r:id="rId17"/>
    <p:sldId id="262" r:id="rId18"/>
    <p:sldId id="259" r:id="rId19"/>
    <p:sldId id="271" r:id="rId20"/>
    <p:sldId id="304" r:id="rId21"/>
    <p:sldId id="263" r:id="rId22"/>
    <p:sldId id="265" r:id="rId23"/>
    <p:sldId id="272" r:id="rId24"/>
    <p:sldId id="296" r:id="rId25"/>
    <p:sldId id="305" r:id="rId26"/>
    <p:sldId id="270" r:id="rId27"/>
    <p:sldId id="287" r:id="rId28"/>
    <p:sldId id="278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DEE"/>
    <a:srgbClr val="FFFFFF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369" autoAdjust="0"/>
  </p:normalViewPr>
  <p:slideViewPr>
    <p:cSldViewPr>
      <p:cViewPr>
        <p:scale>
          <a:sx n="106" d="100"/>
          <a:sy n="106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78725-DF95-4BD5-9C6F-2365CA92117A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B92CA-17E7-4D38-9DD5-CE5A94D16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9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B92CA-17E7-4D38-9DD5-CE5A94D167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2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B92CA-17E7-4D38-9DD5-CE5A94D1677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4247"/>
            <a:ext cx="914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5584825" y="6438900"/>
            <a:ext cx="23399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Tahoma"/>
              </a:rPr>
              <a:t>© </a:t>
            </a:r>
            <a:r>
              <a:rPr lang="ru-RU" sz="1200" dirty="0">
                <a:solidFill>
                  <a:prstClr val="white"/>
                </a:solidFill>
                <a:latin typeface="Tahoma"/>
              </a:rPr>
              <a:t>ЗАО НПХ ВМП </a:t>
            </a:r>
            <a:r>
              <a:rPr lang="ru-RU" sz="1200" b="1" dirty="0">
                <a:solidFill>
                  <a:prstClr val="white"/>
                </a:solidFill>
                <a:latin typeface="Tahoma"/>
              </a:rPr>
              <a:t>2015</a:t>
            </a:r>
          </a:p>
        </p:txBody>
      </p:sp>
      <p:pic>
        <p:nvPicPr>
          <p:cNvPr id="13" name="Picture 4" descr="заглав_ЛогоТекст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89413" y="3759200"/>
            <a:ext cx="3833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1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66B9-D068-4BDC-8400-EAAE7132C6AB}" type="datetime1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5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F489-C5A5-418A-A076-264BCD4FEDFF}" type="datetime1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77AD-B8DC-4375-9860-72E9A3971D0B}" type="datetime1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2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63DA-B3D7-46FC-9370-AEA28D3751C0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5043-FC9C-48BB-9FCF-3D19B4225D21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272353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ahoma"/>
              </a:rPr>
              <a:t>НАУЧНО-ПРОИЗВОДСТВЕННЫЙ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ahoma"/>
              </a:rPr>
              <a:t>ХОЛДИНГ «ВМП»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020544" y="930206"/>
            <a:ext cx="2943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ahoma"/>
              </a:rPr>
              <a:t>ООО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ahoma"/>
              </a:rPr>
              <a:t>«НПП «ВМП-Нева»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90872" y="1772816"/>
            <a:ext cx="8229600" cy="2016224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200" b="1" kern="1200" dirty="0">
                <a:solidFill>
                  <a:srgbClr val="163E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9F33-B8DF-47F8-8AA3-5715DB662465}" type="datetime1">
              <a:rPr lang="ru-RU" smtClean="0"/>
              <a:t>27.11.2018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5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8E6F-C648-420C-8289-A7C5E9889A98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51" y="5949280"/>
            <a:ext cx="35417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0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8318-2DBA-46B3-8612-38914FF2789D}" type="datetime1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9E77-BBBA-453F-A4EB-5713FAA538F6}" type="datetime1">
              <a:rPr lang="ru-RU" smtClean="0"/>
              <a:t>27.11.2018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51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74A-9CE4-46F9-8B4D-30BA08AE8F23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9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71A8-C276-4098-A9E6-6702BFD5DF91}" type="datetime1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276872"/>
            <a:ext cx="7128792" cy="7920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200" b="1" kern="1200" dirty="0">
                <a:solidFill>
                  <a:srgbClr val="163E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41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30FB-ADD0-4004-A0B6-42724A78A9E1}" type="datetime1">
              <a:rPr lang="ru-RU" smtClean="0"/>
              <a:t>27.11.2018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3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49280"/>
            <a:ext cx="77057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9512" y="6525344"/>
            <a:ext cx="946448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C1A78B40-DB0F-44BD-841E-239CDA6DC4B4}" type="datetime1">
              <a:rPr lang="ru-RU" smtClean="0"/>
              <a:t>27.11.2018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7624" y="6525368"/>
            <a:ext cx="7344816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4B4B4B"/>
                </a:solidFill>
              </a:defRPr>
            </a:lvl1pPr>
          </a:lstStyle>
          <a:p>
            <a:r>
              <a:rPr lang="ru-RU"/>
              <a:t>Материалы Холдинга ВМП для защиты конструкций объектов атомной энергетики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4104" y="6525343"/>
            <a:ext cx="370384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4B4B"/>
                </a:solidFill>
              </a:defRPr>
            </a:lvl1pPr>
          </a:lstStyle>
          <a:p>
            <a:fld id="{CF0A3905-28BB-472D-BE8F-194FC1DA8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0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51" r:id="rId6"/>
    <p:sldLayoutId id="2147483653" r:id="rId7"/>
    <p:sldLayoutId id="214748366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ru-RU" sz="3200" b="1" kern="1200" dirty="0">
          <a:solidFill>
            <a:srgbClr val="4B4B4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ru/url?sa=i&amp;rct=j&amp;q=&amp;esrc=s&amp;source=images&amp;cd=&amp;cad=rja&amp;uact=8&amp;ved=0ahUKEwingri0tarQAhXM2xoKHabfBr4QjRwIBw&amp;url=http://rusila.su/2016/07/27/kak-vyglyadit-aes-iznutri-foto/&amp;psig=AFQjCNFmCIZO_5XHxWR-sYCiHYThsDpMew&amp;ust=1479287069567383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ru/url?sa=i&amp;rct=j&amp;q=&amp;esrc=s&amp;source=images&amp;cd=&amp;cad=rja&amp;uact=8&amp;ved=0ahUKEwjSi6ndyKrQAhUDLBoKHXxrCcAQjRwIBw&amp;url=http://www.atominfo.ru/news3/c0162.htm&amp;bvm=bv.138493631,d.d2s&amp;psig=AFQjCNHpAjxPR1Cb_lmKc99cLDOCRsCVPw&amp;ust=1479292623364944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ru/url?sa=i&amp;rct=j&amp;q=&amp;esrc=s&amp;source=images&amp;cd=&amp;cad=rja&amp;uact=8&amp;ved=0ahUKEwjX9tr5xqrQAhUFfRoKHSHQCcAQjRwIBw&amp;url=http://www.oao-kzm.ru/products/products_10.html&amp;psig=AFQjCNFAILf0j9QZ3JJ3Cj1NU0ekD9hh9Q&amp;ust=147929215268222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google.ru/url?sa=i&amp;rct=j&amp;q=&amp;esrc=s&amp;source=images&amp;cd=&amp;cad=rja&amp;uact=8&amp;ved=0ahUKEwjbk8y3zarQAhXDuBoKHStVB7AQjRwIBw&amp;url=http://energ2010.ru/Stati/Elektrostanciya/AES/Aes.html&amp;bvm=bv.138493631,d.d2s&amp;psig=AFQjCNHSznDlggIb9XKyFlD46Sw_ZMROVw&amp;ust=1479293912558687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6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металлоконструкций гермозоны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(зона контролируемого доступа)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5418" y="11247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9232"/>
            <a:ext cx="5672492" cy="366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20272" y="1938318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ЦИНЭП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C:\Users\Mgr-14\Documents\Тара ВМП\2016\Антикор\ЦИНЭ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26937"/>
          <a:stretch/>
        </p:blipFill>
        <p:spPr bwMode="auto">
          <a:xfrm>
            <a:off x="6588224" y="3501008"/>
            <a:ext cx="19614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4" y="515719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ЦИНЭП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грунтовка  применяется  в системе покрытий с дезактивируемыми эмалями. Материал применен при строительстве новых блоков  </a:t>
            </a:r>
          </a:p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Нововоронежской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АЭС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Ленинградской АЭС 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1938318"/>
            <a:ext cx="2304256" cy="77060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ЦИНЭП</a:t>
            </a:r>
          </a:p>
        </p:txBody>
      </p:sp>
      <p:cxnSp>
        <p:nvCxnSpPr>
          <p:cNvPr id="16" name="Прямая со стрелкой 15"/>
          <p:cNvCxnSpPr>
            <a:stCxn id="8" idx="1"/>
          </p:cNvCxnSpPr>
          <p:nvPr/>
        </p:nvCxnSpPr>
        <p:spPr>
          <a:xfrm flipH="1">
            <a:off x="6140036" y="2323619"/>
            <a:ext cx="448188" cy="529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6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79296" cy="12961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металлоконструкций гермозоны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(и зоны </a:t>
            </a:r>
            <a:r>
              <a:rPr lang="ru-RU" sz="2400" dirty="0">
                <a:solidFill>
                  <a:srgbClr val="0070C0"/>
                </a:solidFill>
              </a:rPr>
              <a:t>контролируемого доступа)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9"/>
          <a:stretch/>
        </p:blipFill>
        <p:spPr bwMode="auto">
          <a:xfrm>
            <a:off x="899592" y="1556792"/>
            <a:ext cx="3600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393976" y="2852936"/>
            <a:ext cx="45719" cy="1080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416835" y="1860793"/>
            <a:ext cx="1000084" cy="41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706427" y="2564904"/>
            <a:ext cx="4248472" cy="324036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Основные испытания и </a:t>
            </a:r>
            <a:r>
              <a:rPr lang="ru-RU" sz="1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ЗАКЛЮЧЕНИЯ</a:t>
            </a:r>
            <a:r>
              <a:rPr lang="ru-RU" sz="1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 ФГПУ  НИТИ им. Александрова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АО НИКИМТ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Атомстрой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Техническая справка о том , что эмаль выдерживает 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МПА от  ФГПУ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    НИТИ им. Александрова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Сертификат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соответствия пожарной безопасности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 Класс КМ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  ФГПУ ЦНИИ КМ Прометей (эксплуатация покрытия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климатических условиях 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гермообъема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до 50 лет)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09935960-C661-4DBA-B020-9DB8E9FA984F}"/>
              </a:ext>
            </a:extLst>
          </p:cNvPr>
          <p:cNvSpPr/>
          <p:nvPr/>
        </p:nvSpPr>
        <p:spPr>
          <a:xfrm>
            <a:off x="5416919" y="1556792"/>
            <a:ext cx="2827489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ВИНИКОР  ЭП-1155Д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99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Защита </a:t>
            </a:r>
            <a:r>
              <a:rPr lang="ru-RU" sz="3600" dirty="0" smtClean="0">
                <a:solidFill>
                  <a:srgbClr val="0070C0"/>
                </a:solidFill>
              </a:rPr>
              <a:t>металлических </a:t>
            </a:r>
            <a:r>
              <a:rPr lang="ru-RU" sz="3600" dirty="0">
                <a:solidFill>
                  <a:srgbClr val="0070C0"/>
                </a:solidFill>
              </a:rPr>
              <a:t>и бетонных поверхностей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>(зона контролируемого доступа)</a:t>
            </a:r>
          </a:p>
        </p:txBody>
      </p:sp>
      <p:pic>
        <p:nvPicPr>
          <p:cNvPr id="1026" name="Picture 2" descr="Картинки по запросу зона контролируемого доступа на аэс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7"/>
          <a:stretch/>
        </p:blipFill>
        <p:spPr bwMode="auto">
          <a:xfrm>
            <a:off x="251520" y="1556792"/>
            <a:ext cx="47525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D73F2B8-DEEF-46A3-AEC7-6522E8E72AE8}"/>
              </a:ext>
            </a:extLst>
          </p:cNvPr>
          <p:cNvSpPr/>
          <p:nvPr/>
        </p:nvSpPr>
        <p:spPr>
          <a:xfrm>
            <a:off x="5868144" y="2204864"/>
            <a:ext cx="255580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ВИНИКОР ЭП-1155Д</a:t>
            </a:r>
            <a:endParaRPr lang="ru-RU" dirty="0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3FB72403-9FEE-4AEF-8DB6-7FA9EDAE47AE}"/>
              </a:ext>
            </a:extLst>
          </p:cNvPr>
          <p:cNvSpPr/>
          <p:nvPr/>
        </p:nvSpPr>
        <p:spPr>
          <a:xfrm>
            <a:off x="5004048" y="2492896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7750143-DF6B-4FEB-8FF4-A0878312D291}"/>
              </a:ext>
            </a:extLst>
          </p:cNvPr>
          <p:cNvSpPr/>
          <p:nvPr/>
        </p:nvSpPr>
        <p:spPr>
          <a:xfrm>
            <a:off x="5292080" y="3105835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Ростовская АЭС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Ленинградская АЭС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Ленинградская АЭС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Калининская АЭС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Нововоронежская АЭС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Балаковская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АЭС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Курская АЭС 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8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Эмаль ВИНИКОР ЭП-1155 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3002" y="1167130"/>
            <a:ext cx="81302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ВИНИКОР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ЭП-1155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разработана с использованием  функциональных 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инновационных  добавок.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Покрытие обеспечивает: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высокие показатели 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дезактивируемости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радационностойкости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выдерживает режим «большой течи» ( ФГПУ НИТИ им. Александрова выдана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справка о том покрытие выдерживает  режим максимальной проектной аварии)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нанесения эмали ВИНИКОР ЭП-1155 Д отработана на: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металлоконструкциях,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бетонных поверхностях,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эпоксидным грунтовочным покрытиям, в том числе ЦИНЭП,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металлизированным покрытиям для защиты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гермообъема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огнезащитным покрытиям для объектов в зоне контролируемого доступа.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5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703" y="26687"/>
            <a:ext cx="8379769" cy="573363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rgbClr val="2E35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>
                <a:solidFill>
                  <a:srgbClr val="2E35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 Эмали ВИНИКО-ЭП-1155Д</a:t>
            </a:r>
            <a:r>
              <a:rPr lang="ru-RU" sz="1800" dirty="0">
                <a:solidFill>
                  <a:srgbClr val="2E35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solidFill>
                  <a:srgbClr val="2E35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solidFill>
                  <a:srgbClr val="2E35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t>14</a:t>
            </a:fld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0DDD8F9B-E57D-4E70-A9F8-2DAAD58BF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81" y="1133309"/>
            <a:ext cx="2535945" cy="1808212"/>
          </a:xfrm>
          <a:prstGeom prst="rect">
            <a:avLst/>
          </a:prstGeom>
        </p:spPr>
      </p:pic>
      <p:pic>
        <p:nvPicPr>
          <p:cNvPr id="22" name="Picture 2" descr="C:\Users\Tech-2\AppData\Local\Temp\Курская АЭС.jpg">
            <a:extLst>
              <a:ext uri="{FF2B5EF4-FFF2-40B4-BE49-F238E27FC236}">
                <a16:creationId xmlns="" xmlns:a16="http://schemas.microsoft.com/office/drawing/2014/main" id="{DEF162DB-28ED-45FE-8E83-16ACAD34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6" y="1410736"/>
            <a:ext cx="2786888" cy="2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9E6CA9A-B158-418D-AE10-E03D874E3976}"/>
              </a:ext>
            </a:extLst>
          </p:cNvPr>
          <p:cNvSpPr/>
          <p:nvPr/>
        </p:nvSpPr>
        <p:spPr>
          <a:xfrm>
            <a:off x="440703" y="670680"/>
            <a:ext cx="3137237" cy="59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Защита металлоконструкций (зона внутри станции</a:t>
            </a:r>
            <a:r>
              <a:rPr lang="ru-RU" sz="1400" dirty="0"/>
              <a:t>)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34D0DAFF-01C3-43D8-BF49-A6BFB345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21" y="3058138"/>
            <a:ext cx="2786888" cy="241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677F790-806F-4B81-85A0-F2519C058885}"/>
              </a:ext>
            </a:extLst>
          </p:cNvPr>
          <p:cNvSpPr/>
          <p:nvPr/>
        </p:nvSpPr>
        <p:spPr>
          <a:xfrm>
            <a:off x="5148064" y="5589240"/>
            <a:ext cx="3765562" cy="247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Контейнеров для ядерных отходов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9FDB02C1-E4C1-44C0-B738-32D382FE1AF0}"/>
              </a:ext>
            </a:extLst>
          </p:cNvPr>
          <p:cNvCxnSpPr>
            <a:cxnSpLocks/>
            <a:endCxn id="22" idx="3"/>
          </p:cNvCxnSpPr>
          <p:nvPr/>
        </p:nvCxnSpPr>
        <p:spPr>
          <a:xfrm flipH="1" flipV="1">
            <a:off x="3101604" y="2610767"/>
            <a:ext cx="237972" cy="272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18EF2B9C-876E-4130-84F7-2A3F84B89EE6}"/>
              </a:ext>
            </a:extLst>
          </p:cNvPr>
          <p:cNvCxnSpPr>
            <a:cxnSpLocks/>
          </p:cNvCxnSpPr>
          <p:nvPr/>
        </p:nvCxnSpPr>
        <p:spPr>
          <a:xfrm flipV="1">
            <a:off x="5328052" y="1556793"/>
            <a:ext cx="1049629" cy="56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29B21097-8863-479B-9B33-3FABA5B4FB37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328052" y="3648523"/>
            <a:ext cx="449269" cy="616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олнце 40">
            <a:extLst>
              <a:ext uri="{FF2B5EF4-FFF2-40B4-BE49-F238E27FC236}">
                <a16:creationId xmlns="" xmlns:a16="http://schemas.microsoft.com/office/drawing/2014/main" id="{BBAD10C9-EA42-4343-B527-BD19CAE5E33F}"/>
              </a:ext>
            </a:extLst>
          </p:cNvPr>
          <p:cNvSpPr/>
          <p:nvPr/>
        </p:nvSpPr>
        <p:spPr>
          <a:xfrm>
            <a:off x="3162956" y="1268759"/>
            <a:ext cx="2976362" cy="280831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Эмаль </a:t>
            </a:r>
            <a:r>
              <a:rPr lang="ru-RU" dirty="0" smtClean="0"/>
              <a:t>ВиникорЭП-1155Д</a:t>
            </a:r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76784D06-B82D-446A-BEA5-7CDF868839B7}"/>
              </a:ext>
            </a:extLst>
          </p:cNvPr>
          <p:cNvSpPr/>
          <p:nvPr/>
        </p:nvSpPr>
        <p:spPr>
          <a:xfrm>
            <a:off x="6139318" y="670680"/>
            <a:ext cx="2681154" cy="34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Защита Ж</a:t>
            </a:r>
            <a:r>
              <a:rPr lang="en-US" sz="1600" dirty="0"/>
              <a:t>/</a:t>
            </a:r>
            <a:r>
              <a:rPr lang="ru-RU" sz="1600" dirty="0"/>
              <a:t>Б конструкций</a:t>
            </a:r>
          </a:p>
        </p:txBody>
      </p:sp>
    </p:spTree>
    <p:extLst>
      <p:ext uri="{BB962C8B-B14F-4D97-AF65-F5344CB8AC3E}">
        <p14:creationId xmlns:p14="http://schemas.microsoft.com/office/powerpoint/2010/main" val="297432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3002" y="1167130"/>
            <a:ext cx="76693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ОПЫТ    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68574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861"/>
            <a:ext cx="8229600" cy="6549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атмосферных металлоконструкций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2"/>
          <a:stretch/>
        </p:blipFill>
        <p:spPr bwMode="auto">
          <a:xfrm>
            <a:off x="662629" y="745818"/>
            <a:ext cx="367627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8539" y="1004935"/>
            <a:ext cx="196382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ЦИНЭП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ПОЛИТОН-УР(УФ)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9191" y="2289646"/>
            <a:ext cx="197316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ИЗОЛЭП-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mastic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ПОЛИТОН-УР(УФ)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3585790"/>
            <a:ext cx="22770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ВИНИКОР-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Экопрайм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ВИНИКОР-62А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4869160"/>
            <a:ext cx="252357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Грунт-эмаль ВИНИКОР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4509120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9305" y="3212976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9305" y="1916832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68304" y="4067680"/>
            <a:ext cx="3663269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Белорусская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Смоленская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Ленинградская АЭС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Ленинградская АЭС 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Курская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Калининская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Белоярская АЭС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5438758"/>
            <a:ext cx="27008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эмаль ВИНИКОР  АКРИЛ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5AE93F51-AACD-48FB-A202-FA25EF05C71D}"/>
              </a:ext>
            </a:extLst>
          </p:cNvPr>
          <p:cNvCxnSpPr/>
          <p:nvPr/>
        </p:nvCxnSpPr>
        <p:spPr>
          <a:xfrm>
            <a:off x="4788024" y="2255386"/>
            <a:ext cx="914400" cy="914400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3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</a:t>
            </a:r>
            <a:r>
              <a:rPr lang="ru-RU" dirty="0" smtClean="0">
                <a:solidFill>
                  <a:srgbClr val="0070C0"/>
                </a:solidFill>
              </a:rPr>
              <a:t>циркуляционных водоводов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(внутренние поверхности)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600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5230" y="3765120"/>
            <a:ext cx="219712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ИЗОЛЭП-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Гидро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5231" y="1869502"/>
            <a:ext cx="219712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ЦИНЭП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ВИНИКОР-62 Б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ХС-5226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1" y="327569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79512" y="6162402"/>
            <a:ext cx="946448" cy="578942"/>
          </a:xfrm>
        </p:spPr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869160"/>
            <a:ext cx="36000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Белорусская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Ростовская АЭС</a:t>
            </a:r>
          </a:p>
        </p:txBody>
      </p:sp>
    </p:spTree>
    <p:extLst>
      <p:ext uri="{BB962C8B-B14F-4D97-AF65-F5344CB8AC3E}">
        <p14:creationId xmlns:p14="http://schemas.microsoft.com/office/powerpoint/2010/main" val="292824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7929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металлоконструкций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брызгальных</a:t>
            </a:r>
            <a:r>
              <a:rPr lang="ru-RU" dirty="0">
                <a:solidFill>
                  <a:srgbClr val="0070C0"/>
                </a:solidFill>
              </a:rPr>
              <a:t> бассейнов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 bwMode="auto">
          <a:xfrm>
            <a:off x="622374" y="1556792"/>
            <a:ext cx="40936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1628800"/>
            <a:ext cx="35283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Грунт ВИНИКОР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Экопрайм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01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ВИНИКОР-62 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12" y="2878197"/>
            <a:ext cx="265149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Грунт ВИНИКОР-Марин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Эмаль ВИНИКОР-Марин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249638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660100"/>
            <a:ext cx="36004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Белорусская АЭС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Нововоронежская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Ростовская  АЭС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042EF37-0376-4CCB-B07C-AE532BDE8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81" y="3933056"/>
            <a:ext cx="3747551" cy="20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конструкций градирен</a:t>
            </a:r>
          </a:p>
        </p:txBody>
      </p:sp>
      <p:pic>
        <p:nvPicPr>
          <p:cNvPr id="3074" name="Picture 2" descr="Картинки по запросу градирня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73"/>
          <a:stretch/>
        </p:blipFill>
        <p:spPr bwMode="auto">
          <a:xfrm>
            <a:off x="3086970" y="1916832"/>
            <a:ext cx="2795083" cy="27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E91471DC-8024-497D-B6AE-8B9896DDAF44}"/>
              </a:ext>
            </a:extLst>
          </p:cNvPr>
          <p:cNvSpPr/>
          <p:nvPr/>
        </p:nvSpPr>
        <p:spPr>
          <a:xfrm>
            <a:off x="212728" y="1205821"/>
            <a:ext cx="2559071" cy="79208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Наружная  оболочка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DA8081CF-3E53-406E-B71E-484E1B623A4C}"/>
              </a:ext>
            </a:extLst>
          </p:cNvPr>
          <p:cNvSpPr/>
          <p:nvPr/>
        </p:nvSpPr>
        <p:spPr>
          <a:xfrm>
            <a:off x="6136188" y="1196752"/>
            <a:ext cx="2795083" cy="864120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Внутренняя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4BE946A7-CA68-4DA9-AE70-7CB5C543B6BA}"/>
              </a:ext>
            </a:extLst>
          </p:cNvPr>
          <p:cNvSpPr/>
          <p:nvPr/>
        </p:nvSpPr>
        <p:spPr>
          <a:xfrm>
            <a:off x="3233935" y="1214470"/>
            <a:ext cx="2513810" cy="504056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Поверхность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D4AE29BD-0843-43A9-8BB2-BC480EB84445}"/>
              </a:ext>
            </a:extLst>
          </p:cNvPr>
          <p:cNvCxnSpPr>
            <a:cxnSpLocks/>
          </p:cNvCxnSpPr>
          <p:nvPr/>
        </p:nvCxnSpPr>
        <p:spPr>
          <a:xfrm flipH="1">
            <a:off x="2785286" y="1565860"/>
            <a:ext cx="4486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81DCE26E-F3E7-48E6-97A7-59FECE399A2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747745" y="1466498"/>
            <a:ext cx="4252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7A4B00-232C-4C5C-9F5D-7E7AE5FC4C26}"/>
              </a:ext>
            </a:extLst>
          </p:cNvPr>
          <p:cNvSpPr/>
          <p:nvPr/>
        </p:nvSpPr>
        <p:spPr>
          <a:xfrm>
            <a:off x="323528" y="2132856"/>
            <a:ext cx="2448271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Виникор</a:t>
            </a:r>
            <a:r>
              <a:rPr lang="ru-RU" dirty="0" smtClean="0"/>
              <a:t>-Бетон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BBE95EE-689B-490D-A5DF-1E54D24E06A2}"/>
              </a:ext>
            </a:extLst>
          </p:cNvPr>
          <p:cNvSpPr/>
          <p:nvPr/>
        </p:nvSpPr>
        <p:spPr>
          <a:xfrm>
            <a:off x="6372200" y="2240880"/>
            <a:ext cx="2448272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Виникор-ЭП-1155Д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BD0EA0D-98AF-43BE-8BE7-16960C41ECE4}"/>
              </a:ext>
            </a:extLst>
          </p:cNvPr>
          <p:cNvSpPr/>
          <p:nvPr/>
        </p:nvSpPr>
        <p:spPr>
          <a:xfrm>
            <a:off x="6338983" y="3140968"/>
            <a:ext cx="2559071" cy="12644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Защита от УФ излучения от отметки  +113,410 до отметки + 150,000</a:t>
            </a:r>
          </a:p>
          <a:p>
            <a:pPr algn="ctr"/>
            <a:r>
              <a:rPr lang="ru-RU" sz="1600" dirty="0" smtClean="0"/>
              <a:t>эмаль </a:t>
            </a:r>
            <a:r>
              <a:rPr lang="ru-RU" sz="1600" dirty="0"/>
              <a:t>ПОЛИТОН УР(УФ)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D7607AD-F915-4BF0-AF4C-476466BE0CAC}"/>
              </a:ext>
            </a:extLst>
          </p:cNvPr>
          <p:cNvSpPr/>
          <p:nvPr/>
        </p:nvSpPr>
        <p:spPr>
          <a:xfrm>
            <a:off x="6372200" y="4658627"/>
            <a:ext cx="2525854" cy="12186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Внутренние металлоконструкции грунтовка </a:t>
            </a:r>
            <a:r>
              <a:rPr lang="ru-RU" dirty="0"/>
              <a:t>ЦИНЭП</a:t>
            </a:r>
          </a:p>
          <a:p>
            <a:pPr algn="ctr"/>
            <a:r>
              <a:rPr lang="ru-RU" dirty="0" smtClean="0"/>
              <a:t>эмаль </a:t>
            </a:r>
            <a:r>
              <a:rPr lang="ru-RU" dirty="0" err="1"/>
              <a:t>Виникор</a:t>
            </a:r>
            <a:r>
              <a:rPr lang="ru-RU" dirty="0"/>
              <a:t>-Марин</a:t>
            </a:r>
          </a:p>
        </p:txBody>
      </p:sp>
    </p:spTree>
    <p:extLst>
      <p:ext uri="{BB962C8B-B14F-4D97-AF65-F5344CB8AC3E}">
        <p14:creationId xmlns:p14="http://schemas.microsoft.com/office/powerpoint/2010/main" val="51429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99288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Материалы Холдинга ВМП </a:t>
            </a:r>
            <a:br>
              <a:rPr lang="ru-RU" dirty="0"/>
            </a:br>
            <a:r>
              <a:rPr lang="ru-RU" dirty="0"/>
              <a:t>для защиты конструкций </a:t>
            </a:r>
            <a:br>
              <a:rPr lang="ru-RU" dirty="0"/>
            </a:br>
            <a:r>
              <a:rPr lang="ru-RU" dirty="0" smtClean="0"/>
              <a:t>на объектах </a:t>
            </a:r>
            <a:r>
              <a:rPr lang="ru-RU" dirty="0" err="1" smtClean="0"/>
              <a:t>Госкорпорации</a:t>
            </a:r>
            <a:r>
              <a:rPr lang="ru-RU" dirty="0" smtClean="0"/>
              <a:t> </a:t>
            </a:r>
            <a:r>
              <a:rPr lang="ru-RU" dirty="0" err="1" smtClean="0"/>
              <a:t>Росатом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29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D41D1-3B3E-4D11-8BA5-E95A578F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Внутренняя окраска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по </a:t>
            </a:r>
            <a:r>
              <a:rPr lang="ru-RU" dirty="0">
                <a:solidFill>
                  <a:srgbClr val="0070C0"/>
                </a:solidFill>
              </a:rPr>
              <a:t>металлизации </a:t>
            </a:r>
            <a:r>
              <a:rPr lang="en-US" dirty="0">
                <a:solidFill>
                  <a:srgbClr val="0070C0"/>
                </a:solidFill>
              </a:rPr>
              <a:t>Al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A60AA17-A48A-4A96-84DF-A7D7638D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2BFABF-6ADF-48AB-ACDE-175A13C81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09220AF-56E1-4B05-BCEA-AE561C75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3DA11B1-A2D8-4DBB-A86F-0D71FD62D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88" y="1124744"/>
            <a:ext cx="5580112" cy="3720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ECBB470-9C58-4F24-8E6A-860455ED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8" y="4005064"/>
            <a:ext cx="3420357" cy="192476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EBA84E8-64C5-4B08-B40A-F1DB604B8389}"/>
              </a:ext>
            </a:extLst>
          </p:cNvPr>
          <p:cNvSpPr/>
          <p:nvPr/>
        </p:nvSpPr>
        <p:spPr>
          <a:xfrm>
            <a:off x="505928" y="1556792"/>
            <a:ext cx="2553904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Виникор-ЭП-1155Д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56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Окраска сороудерживающих решеток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6" y="1484784"/>
            <a:ext cx="3600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0443" y="1663640"/>
            <a:ext cx="2241576" cy="40626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ЦИНЭП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ВИНИКОР-62 Б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ХС-5226</a:t>
            </a:r>
          </a:p>
          <a:p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ВИНИКОР –ЭКОПРАЙМ</a:t>
            </a:r>
          </a:p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ВИНИКОР-62 Б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ХС-5226</a:t>
            </a:r>
          </a:p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  <a:p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ФЕРРОТАН-ПРО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ФЕРРОТАН</a:t>
            </a:r>
          </a:p>
          <a:p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779149"/>
            <a:ext cx="36004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Калининская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Кольская АЭС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1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резервуаров различного назначения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2" y="1493684"/>
            <a:ext cx="3600000" cy="2943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FAC7-0F06-4F06-98E4-ED48AD269333}" type="datetime1">
              <a:rPr lang="ru-RU" smtClean="0"/>
              <a:t>27.11.2018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952" y="4475728"/>
            <a:ext cx="360387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Кольская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Смоленская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Ленинградская АЭС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Курская АЭС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572000" y="5013176"/>
            <a:ext cx="288032" cy="4320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50949" y="1926124"/>
            <a:ext cx="2649443" cy="28315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Защита поверхностей резервуаров под: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Нефтепродукты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Морскую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воду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Обессоленную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воду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Горячую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воду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Питьевую воду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Резервуары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аварийной воды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29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Огнезащита несущих металлоконструкций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3622" y="1700808"/>
            <a:ext cx="164019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ГФ-021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ПЛАМКОР-2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ВИНИКОР-62А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A396-1A9D-4A53-B39F-FE4D89A61ACC}" type="datetime1">
              <a:rPr lang="ru-RU" smtClean="0"/>
              <a:t>27.11.2018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2106" y="4665330"/>
            <a:ext cx="360387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Курская  АЭС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(ремонт)</a:t>
            </a:r>
          </a:p>
        </p:txBody>
      </p:sp>
      <p:pic>
        <p:nvPicPr>
          <p:cNvPr id="10" name="Picture 2" descr="C:\Users\Tech-2\AppData\Local\Temp\Курская АЭС.jpg">
            <a:extLst>
              <a:ext uri="{FF2B5EF4-FFF2-40B4-BE49-F238E27FC236}">
                <a16:creationId xmlns="" xmlns:a16="http://schemas.microsoft.com/office/drawing/2014/main" id="{DEF162DB-28ED-45FE-8E83-16ACAD34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4" y="1100672"/>
            <a:ext cx="4041260" cy="348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183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металлоконструкций на объектах  АЭС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C8D3ADE-41AD-4D77-91FE-A7F1F4D98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92696"/>
            <a:ext cx="3744416" cy="2808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6CF6731-B8BD-44F2-8755-EE5BAF6170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7" y="2492896"/>
            <a:ext cx="4402831" cy="33021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7E62568-A06F-494A-AC76-2B728126CDE4}"/>
              </a:ext>
            </a:extLst>
          </p:cNvPr>
          <p:cNvSpPr txBox="1"/>
          <p:nvPr/>
        </p:nvSpPr>
        <p:spPr>
          <a:xfrm>
            <a:off x="4793197" y="1062981"/>
            <a:ext cx="3168351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/>
              <a:t>Грунт-Эмаль </a:t>
            </a:r>
            <a:r>
              <a:rPr lang="ru-RU" dirty="0" err="1"/>
              <a:t>Виникор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A447DB1-D47B-4928-9743-6540F4C3E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9" y="3232513"/>
            <a:ext cx="4651248" cy="29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5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FE0408-D840-4804-93F3-AEA30199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Защита воздуховодов ФГУП НИТИ им. Александрова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A79E53-3D9C-4121-81B1-6F2A996E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D6FAE3-CD0B-40CF-B577-86483D2D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Материалы Холдинга ВМП для защиты конструкций объектов атомной энергетики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509B6AF-959A-4D70-BC23-9C37FC78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5A20AF-70E3-4733-848A-1983D5A1E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6558003" cy="41044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653968D-598D-4B80-BA50-0387BEFD953F}"/>
              </a:ext>
            </a:extLst>
          </p:cNvPr>
          <p:cNvSpPr/>
          <p:nvPr/>
        </p:nvSpPr>
        <p:spPr>
          <a:xfrm>
            <a:off x="561315" y="1593410"/>
            <a:ext cx="1346388" cy="255567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ЭП-0010+</a:t>
            </a:r>
          </a:p>
          <a:p>
            <a:pPr algn="ctr"/>
            <a:r>
              <a:rPr lang="ru-RU" dirty="0"/>
              <a:t>Виникор-ЭП-1155Д</a:t>
            </a:r>
          </a:p>
        </p:txBody>
      </p:sp>
    </p:spTree>
    <p:extLst>
      <p:ext uri="{BB962C8B-B14F-4D97-AF65-F5344CB8AC3E}">
        <p14:creationId xmlns:p14="http://schemas.microsoft.com/office/powerpoint/2010/main" val="258202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Защита опор ЛЭП и порталов ОРУ</a:t>
            </a:r>
          </a:p>
        </p:txBody>
      </p:sp>
      <p:pic>
        <p:nvPicPr>
          <p:cNvPr id="2050" name="Picture 2" descr="Картинки по запросу опоры ЛЭП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8" y="1590646"/>
            <a:ext cx="3600000" cy="27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1702549"/>
            <a:ext cx="15841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ЦИНОЛ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АЛПОЛ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3059668"/>
            <a:ext cx="20882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ИЗОЛЭП-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mastic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1313" y="2636912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3" y="4293097"/>
            <a:ext cx="3416124" cy="184665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применения:</a:t>
            </a:r>
          </a:p>
          <a:p>
            <a:endParaRPr lang="ru-RU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Калининская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ЛАЭС-2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Курская АЭС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Ростовская АЭС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Градирня ПГУ ТЭЦ-5 г. Уфа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Filimonova_UA\Desktop\2.jpg">
            <a:extLst>
              <a:ext uri="{FF2B5EF4-FFF2-40B4-BE49-F238E27FC236}">
                <a16:creationId xmlns="" xmlns:a16="http://schemas.microsoft.com/office/drawing/2014/main" id="{7AB87940-FF11-474F-9D17-0DEFBFF5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77" y="3560861"/>
            <a:ext cx="5008811" cy="232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20D365B-9AA9-40A3-AAE0-D868817BD2B0}"/>
              </a:ext>
            </a:extLst>
          </p:cNvPr>
          <p:cNvSpPr/>
          <p:nvPr/>
        </p:nvSpPr>
        <p:spPr>
          <a:xfrm>
            <a:off x="2627784" y="1749115"/>
            <a:ext cx="1368152" cy="2142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Изолэп</a:t>
            </a:r>
            <a:r>
              <a:rPr lang="ru-RU" sz="1200" dirty="0"/>
              <a:t>-</a:t>
            </a:r>
            <a:r>
              <a:rPr lang="en-US" sz="1200" dirty="0"/>
              <a:t>mastic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9928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Конкурентные преимущества Холдинга ВМП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20" y="980728"/>
            <a:ext cx="864096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Широкая линейка предлагаемых материалов (разнообразие применяемых типов плёнкообразующих веществ). И технических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решений на их основе.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Сертификация покрытий ВМП в основных  отраслях промышленности. Положительные заключения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независимых отраслевых институтов и специализированных испытательных центров.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Продукция ВМП не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уступает лучшим мировым аналогам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превосходит многие материалы российских производителей. Сроки службы материалов ВМП на 20-100% выше, чем у аналогов,  преимущества по технологичности: большая толщина одного слоя и широкий температурный диапазон нанесения.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Материалы ВМП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дешевле на 30-50%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аналогичной импортной продукции, не уступая при этом по качеству и температурному диапазону условий нанесения.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Оперативность поставки материалов , технологическое сопровождение.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предприятии с 2002 года внедрена система  менеджмента качества, сертифицированная по ISO 9001.2008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Veritas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(Великобритания)</a:t>
            </a:r>
          </a:p>
        </p:txBody>
      </p:sp>
    </p:spTree>
    <p:extLst>
      <p:ext uri="{BB962C8B-B14F-4D97-AF65-F5344CB8AC3E}">
        <p14:creationId xmlns:p14="http://schemas.microsoft.com/office/powerpoint/2010/main" val="1893225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Контакты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4651" y="980728"/>
            <a:ext cx="62336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НПП «ВМП-Нева» </a:t>
            </a:r>
            <a:endParaRPr lang="en-US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192012, С.-Петербург, пр.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Обуховской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Обороны, 112. </a:t>
            </a:r>
            <a:endParaRPr lang="en-US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тел/факс: </a:t>
            </a: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</a:t>
            </a: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640-55-20, </a:t>
            </a:r>
            <a:endParaRPr lang="en-US" altLang="ru-RU" b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en-US" altLang="ru-RU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www.ekor-neva.ru</a:t>
            </a: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Сарачук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Марина </a:t>
            </a:r>
            <a:r>
              <a:rPr lang="ru-RU" alt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Джонридовна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  <a:r>
              <a:rPr lang="ru-RU" altLang="ru-RU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техсопровождения</a:t>
            </a:r>
            <a:endParaRPr lang="en-US" alt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Зайцева Мария Михайловна </a:t>
            </a:r>
            <a:endParaRPr lang="en-US" altLang="ru-RU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направления «Атомная энергетика»</a:t>
            </a:r>
          </a:p>
          <a:p>
            <a:pPr lvl="0" algn="ctr">
              <a:spcBef>
                <a:spcPct val="0"/>
              </a:spcBef>
            </a:pP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mmz@ekor-neva.ru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+7(921)956-33-95</a:t>
            </a:r>
            <a:endParaRPr lang="en-US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9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 компании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573261" y="620688"/>
            <a:ext cx="5249862" cy="533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1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Научно-производственный холдинг ВМП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российская компания основанная в 1991г, </a:t>
            </a:r>
            <a:r>
              <a:rPr lang="ru-RU" alt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занимающая ведущие позиции на рынке  современных материалов для долговременной защиты металла и бетона.</a:t>
            </a:r>
          </a:p>
          <a:p>
            <a:pPr algn="l">
              <a:spcBef>
                <a:spcPct val="0"/>
              </a:spcBef>
              <a:defRPr/>
            </a:pP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Покрытия ВМП предназначены для повышения срока службы и уровня безопасности объектов промышленного и гражданского назначения. </a:t>
            </a:r>
            <a:endParaRPr lang="ru-RU" alt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20000"/>
              </a:lnSpc>
              <a:defRPr/>
            </a:pPr>
            <a:endParaRPr lang="en-US" alt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Производственные мощности составляют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</a:p>
          <a:p>
            <a:pPr algn="l"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ru-RU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продукции в год. </a:t>
            </a:r>
          </a:p>
          <a:p>
            <a:pPr algn="l">
              <a:spcBef>
                <a:spcPct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Заводы расположены в городах: Екатеринбург, Арамиль и Санкт-Петербург.</a:t>
            </a:r>
          </a:p>
          <a:p>
            <a:pPr algn="l">
              <a:spcBef>
                <a:spcPct val="0"/>
              </a:spcBef>
              <a:defRPr/>
            </a:pP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работы - 25 лет. Деятельность холдинга осуществляется на всей территории России, СНГ и за рубежом</a:t>
            </a:r>
            <a:r>
              <a:rPr lang="ru-RU" alt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ct val="0"/>
              </a:spcBef>
              <a:defRPr/>
            </a:pPr>
            <a:endParaRPr lang="ru-RU" alt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НПП «ВМП-Нева»  расположено в Санкт-Петербурге и входит в состав Холдинга «ВМП». </a:t>
            </a: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577850"/>
            <a:ext cx="25273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58875" y="2057400"/>
            <a:ext cx="16287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cs typeface="+mn-cs"/>
              </a:rPr>
              <a:t>ЕКАТЕРИНБУРГ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400" y="3861048"/>
            <a:ext cx="11017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cs typeface="+mn-cs"/>
              </a:rPr>
              <a:t>АРАМИЛЬ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" y="4349797"/>
            <a:ext cx="2527300" cy="14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98538" y="5805264"/>
            <a:ext cx="1947862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cs typeface="+mn-cs"/>
              </a:rPr>
              <a:t>САНКТ-ПЕТЕРБУРГ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07" y="2492906"/>
            <a:ext cx="2491841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</p:spTree>
    <p:extLst>
      <p:ext uri="{BB962C8B-B14F-4D97-AF65-F5344CB8AC3E}">
        <p14:creationId xmlns:p14="http://schemas.microsoft.com/office/powerpoint/2010/main" val="408798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Направления деятельности Холдинга ВМП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2" descr="C:\Users\Filimonova_UA\Desktop\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67" y="476673"/>
            <a:ext cx="435972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038" y="4293096"/>
            <a:ext cx="401796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6054" y="908720"/>
            <a:ext cx="4467225" cy="29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lnSpc>
                <a:spcPct val="8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449263" eaLnBrk="0" hangingPunct="0">
              <a:lnSpc>
                <a:spcPct val="8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ahoma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449263" eaLnBrk="0" hangingPunct="0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ahoma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449263" eaLnBrk="0" hangingPunct="0"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ahoma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449263" eaLnBrk="0" hangingPunct="0">
              <a:lnSpc>
                <a:spcPct val="8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ahoma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2E3574"/>
              </a:buClr>
              <a:defRPr/>
            </a:pPr>
            <a:r>
              <a:rPr lang="ru-RU" altLang="ru-RU" sz="1600" b="1" i="1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GB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endParaRPr lang="ru-RU" alt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2E3574"/>
              </a:buClr>
              <a:defRPr/>
            </a:pPr>
            <a:r>
              <a:rPr lang="ru-RU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endParaRPr lang="ru-RU" alt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2E3574"/>
              </a:buClr>
              <a:defRPr/>
            </a:pPr>
            <a:r>
              <a:rPr lang="ru-RU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</a:t>
            </a:r>
            <a:endParaRPr lang="ru-RU" alt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2E3574"/>
              </a:buClr>
              <a:defRPr/>
            </a:pPr>
            <a:r>
              <a:rPr lang="ru-RU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ТЕХНОЛОГИЧЕСКОЕ</a:t>
            </a:r>
            <a:r>
              <a:rPr lang="ru-RU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lang="ru-RU" altLang="ru-RU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2E3574"/>
              </a:buClr>
              <a:buNone/>
              <a:defRPr/>
            </a:pPr>
            <a:endParaRPr lang="ru-RU" altLang="ru-RU" sz="1600" b="1" i="1" u="sng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2E3574"/>
              </a:buClr>
              <a:buNone/>
              <a:defRPr/>
            </a:pPr>
            <a:r>
              <a:rPr lang="ru-RU" altLang="ru-RU" sz="1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АНТИКОРРОЗИОННЫХ  МАТЕРИАЛОВ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2E3574"/>
              </a:buClr>
              <a:buFont typeface="Tahoma" pitchFamily="34" charset="0"/>
              <a:buNone/>
              <a:defRPr/>
            </a:pPr>
            <a:r>
              <a:rPr lang="en-US" altLang="ru-RU" sz="1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altLang="ru-RU" sz="1600" b="1" i="1" u="sng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2E3574"/>
              </a:buClr>
              <a:buNone/>
              <a:defRPr/>
            </a:pPr>
            <a:r>
              <a:rPr lang="ru-RU" altLang="ru-RU" sz="1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ОГНЕЗАЩИТНЫХ КОМПОЗИЦИЙ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2E3574"/>
              </a:buClr>
              <a:buNone/>
              <a:defRPr/>
            </a:pPr>
            <a:endParaRPr lang="ru-RU" altLang="ru-RU" sz="1600" b="1" i="1" u="sng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2E3574"/>
              </a:buClr>
              <a:buNone/>
              <a:defRPr/>
            </a:pPr>
            <a:r>
              <a:rPr lang="ru-RU" altLang="ru-RU" sz="1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МАТЕРИАЛОВ ДЛЯ ПОЛИМЕРНЫХ  ПОЛОВ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Tahoma" pitchFamily="34" charset="0"/>
              <a:buNone/>
              <a:defRPr/>
            </a:pPr>
            <a:endParaRPr lang="en-GB" altLang="ru-RU" sz="1400" b="1" i="1" dirty="0">
              <a:solidFill>
                <a:srgbClr val="2E357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61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Задачи, решаемые с применением материалов Холдинга ВМП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Picture 10" descr="C:\Users\Streletskaya_OI\Documents\Documents\06 Конференции\2016 10 25-27 Expo Coating\презентация\пиктограммы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6143" y="980728"/>
            <a:ext cx="151834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10" descr="C:\Users\Streletskaya_OI\Documents\Documents\06 Конференции\2016 10 25-27 Expo Coating\презентация\пиктограммы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222" y="1412776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Streletskaya_OI\Documents\Documents\06 Конференции\2016 10 25-27 Expo Coating\презентация\пиктограммы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2780" y="2996952"/>
            <a:ext cx="1409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Streletskaya_OI\Documents\Documents\06 Конференции\2016 10 25-27 Expo Coating\презентация\пиктограммы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7080" y="4581128"/>
            <a:ext cx="12954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9512" y="944775"/>
            <a:ext cx="7402710" cy="53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71463" eaLnBrk="1" hangingPunct="1">
              <a:lnSpc>
                <a:spcPct val="110000"/>
              </a:lnSpc>
              <a:spcBef>
                <a:spcPts val="300"/>
              </a:spcBef>
            </a:pPr>
            <a:r>
              <a:rPr lang="ru-RU" altLang="ru-RU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Антикоррозионная защита металла и бетона</a:t>
            </a:r>
            <a:r>
              <a:rPr lang="ru-RU" alt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61950" indent="-95250" defTabSz="271463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Защита  новых и эксплуатируемых конструкций, ремонтные работы;</a:t>
            </a:r>
          </a:p>
          <a:p>
            <a:pPr marL="266700" defTabSz="271463" eaLnBrk="1" hangingPunct="1">
              <a:lnSpc>
                <a:spcPct val="110000"/>
              </a:lnSpc>
              <a:spcBef>
                <a:spcPts val="300"/>
              </a:spcBef>
            </a:pPr>
            <a:endParaRPr lang="ru-RU" altLang="ru-RU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95250" defTabSz="271463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Проведение  окраски  в  заводских и  полевых условиях;</a:t>
            </a:r>
          </a:p>
          <a:p>
            <a:pPr marL="266700" defTabSz="271463" eaLnBrk="1" hangingPunct="1">
              <a:lnSpc>
                <a:spcPct val="110000"/>
              </a:lnSpc>
              <a:spcBef>
                <a:spcPts val="300"/>
              </a:spcBef>
            </a:pPr>
            <a:endParaRPr lang="ru-RU" altLang="ru-RU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95250" defTabSz="271463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Защита во  всех  климатических условиях;</a:t>
            </a:r>
          </a:p>
          <a:p>
            <a:pPr marL="266700" defTabSz="271463" eaLnBrk="1" hangingPunct="1">
              <a:lnSpc>
                <a:spcPct val="110000"/>
              </a:lnSpc>
              <a:spcBef>
                <a:spcPts val="300"/>
              </a:spcBef>
            </a:pP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95250" defTabSz="271463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Защита от воздействия агрессивной атмосферы, воды, нефти, нефтепродуктов, высоких температур, радиационного воздействия;</a:t>
            </a:r>
          </a:p>
          <a:p>
            <a:pPr defTabSz="271463" eaLnBrk="1" hangingPunct="1">
              <a:lnSpc>
                <a:spcPct val="110000"/>
              </a:lnSpc>
              <a:spcBef>
                <a:spcPts val="300"/>
              </a:spcBef>
            </a:pP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271463" eaLnBrk="1" hangingPunct="1">
              <a:lnSpc>
                <a:spcPct val="110000"/>
              </a:lnSpc>
              <a:spcBef>
                <a:spcPts val="300"/>
              </a:spcBef>
            </a:pPr>
            <a:r>
              <a:rPr lang="ru-RU" alt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Огнезащита  металлоконструкций  в  сочетании с защитой от коррозии:</a:t>
            </a:r>
          </a:p>
          <a:p>
            <a:pPr marL="266700" defTabSz="271463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Конструкций, эксплуатируемых внутри помещений;</a:t>
            </a:r>
          </a:p>
          <a:p>
            <a:pPr marL="266700" defTabSz="271463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Конструкций, эксплуатируемых на открытой атмосфере;</a:t>
            </a:r>
          </a:p>
          <a:p>
            <a:pPr marL="266700" defTabSz="271463" eaLnBrk="1" hangingPunct="1">
              <a:lnSpc>
                <a:spcPct val="110000"/>
              </a:lnSpc>
              <a:spcBef>
                <a:spcPts val="300"/>
              </a:spcBef>
            </a:pP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6700" defTabSz="271463" eaLnBrk="1" hangingPunct="1">
              <a:lnSpc>
                <a:spcPct val="110000"/>
              </a:lnSpc>
              <a:spcBef>
                <a:spcPts val="300"/>
              </a:spcBef>
            </a:pP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271463" eaLnBrk="1" hangingPunct="1">
              <a:lnSpc>
                <a:spcPct val="110000"/>
              </a:lnSpc>
              <a:spcBef>
                <a:spcPts val="300"/>
              </a:spcBef>
            </a:pPr>
            <a:r>
              <a:rPr lang="ru-RU" alt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Полимерные покрытия бетонных полов:</a:t>
            </a:r>
          </a:p>
          <a:p>
            <a:pPr marL="447675" indent="-180975" defTabSz="447675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Придание поверхности привлекательного внешнего вида;</a:t>
            </a:r>
          </a:p>
          <a:p>
            <a:pPr marL="447675" indent="-180975" defTabSz="447675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Защита от механических воздействий, обеспечение </a:t>
            </a:r>
            <a:r>
              <a:rPr lang="ru-RU" alt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искробезопасности</a:t>
            </a: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47675" indent="-180975" defTabSz="447675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Защита от воздействия воды и агрессивных жидкостей</a:t>
            </a:r>
          </a:p>
          <a:p>
            <a:pPr marL="447675" indent="-180975" defTabSz="447675" eaLnBrk="1" hangingPunct="1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Предание антистатических свойств;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</p:spTree>
    <p:extLst>
      <p:ext uri="{BB962C8B-B14F-4D97-AF65-F5344CB8AC3E}">
        <p14:creationId xmlns:p14="http://schemas.microsoft.com/office/powerpoint/2010/main" val="20632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Управление качеством деятельности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556792"/>
            <a:ext cx="47067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предприятии с 2002 года внедрена система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менеджмента качества, сертифицированная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ISO 9001.2008 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Bureau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Veritas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Certification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(Великобритания). 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производственные процессы имеют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актуализированные документы СМК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(процедуры, рабочие/технологические 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инструкции, технические условия и др.).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931" y="5097958"/>
            <a:ext cx="786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Постоянное совершенствование процессов управления предприятием 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тотальный контроль качества позволяют производить продукцию, 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конкурентоспособную на мировом уровне.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51824"/>
            <a:ext cx="3840162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242836"/>
            <a:ext cx="2016224" cy="191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Mgr-14\Documents\Тара ВМП\2016\Антикор\ЦИНЭП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3356992"/>
            <a:ext cx="1823938" cy="13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4725144"/>
            <a:ext cx="182393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 </a:t>
            </a:r>
          </a:p>
        </p:txBody>
      </p:sp>
    </p:spTree>
    <p:extLst>
      <p:ext uri="{BB962C8B-B14F-4D97-AF65-F5344CB8AC3E}">
        <p14:creationId xmlns:p14="http://schemas.microsoft.com/office/powerpoint/2010/main" val="211471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Особенности лакокрасочных покрытий для защиты конструкций объектов атомной энергетики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032448" cy="359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1946147"/>
            <a:ext cx="44999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  <a:p>
            <a:endParaRPr lang="ru-RU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Эксплуатироваться в условиях любых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климатических зон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Обладать отличной адгезией к металлу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и бетону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Обладать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дезактивируемостью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и радиационной стойкостью 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соответствии с  ГОСТ Р 51102-97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Обладать стойкостью в пресной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и соленой воде.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63" y="1444134"/>
            <a:ext cx="862790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Лакокрасочные покрытия для защиты  конструкций атомной энергетики  должны:</a:t>
            </a:r>
          </a:p>
        </p:txBody>
      </p:sp>
    </p:spTree>
    <p:extLst>
      <p:ext uri="{BB962C8B-B14F-4D97-AF65-F5344CB8AC3E}">
        <p14:creationId xmlns:p14="http://schemas.microsoft.com/office/powerpoint/2010/main" val="210748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2" y="3650721"/>
            <a:ext cx="900000" cy="7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Области применения материалов ВМП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для защиты  конструкций </a:t>
            </a:r>
            <a:r>
              <a:rPr lang="ru-RU" dirty="0">
                <a:solidFill>
                  <a:srgbClr val="0070C0"/>
                </a:solidFill>
              </a:rPr>
              <a:t>атомных </a:t>
            </a:r>
            <a:r>
              <a:rPr lang="ru-RU" dirty="0" smtClean="0">
                <a:solidFill>
                  <a:srgbClr val="0070C0"/>
                </a:solidFill>
              </a:rPr>
              <a:t>электростанций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Картинки по запросу атомная электростанция рисунок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238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тара\20 литров\ВИНИКОР-06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3669" r="12489" b="22654"/>
          <a:stretch/>
        </p:blipFill>
        <p:spPr bwMode="auto">
          <a:xfrm>
            <a:off x="7613976" y="2145245"/>
            <a:ext cx="1279513" cy="11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54" y="1328379"/>
            <a:ext cx="914402" cy="81686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37" y="1834076"/>
            <a:ext cx="71052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412776"/>
            <a:ext cx="450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7442" y="1425566"/>
            <a:ext cx="2384878" cy="6352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 помещений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527607"/>
            <a:ext cx="2304256" cy="6725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свободной зоне внутри помещений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09270" y="3717032"/>
            <a:ext cx="2304256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зоне контролируемого доступа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4970" y="4891081"/>
            <a:ext cx="2304256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систем охлаждения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cxnSpLocks/>
            <a:stCxn id="19" idx="1"/>
          </p:cNvCxnSpPr>
          <p:nvPr/>
        </p:nvCxnSpPr>
        <p:spPr>
          <a:xfrm flipH="1" flipV="1">
            <a:off x="1374316" y="4471845"/>
            <a:ext cx="3850654" cy="815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1"/>
          </p:cNvCxnSpPr>
          <p:nvPr/>
        </p:nvCxnSpPr>
        <p:spPr>
          <a:xfrm flipH="1" flipV="1">
            <a:off x="1736082" y="3717032"/>
            <a:ext cx="347318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  <a:stCxn id="10" idx="1"/>
          </p:cNvCxnSpPr>
          <p:nvPr/>
        </p:nvCxnSpPr>
        <p:spPr>
          <a:xfrm flipH="1">
            <a:off x="2329584" y="2863886"/>
            <a:ext cx="2818480" cy="371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CF01D028-A430-4FC9-BF49-849EE2DA05C3}"/>
              </a:ext>
            </a:extLst>
          </p:cNvPr>
          <p:cNvSpPr/>
          <p:nvPr/>
        </p:nvSpPr>
        <p:spPr>
          <a:xfrm>
            <a:off x="845536" y="5373216"/>
            <a:ext cx="2502328" cy="6687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ремонтной окраски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 flipH="1">
            <a:off x="3590523" y="2060848"/>
            <a:ext cx="1490497" cy="78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5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Защита закладных металлоконструкций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Ноябрь 2018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3905-28BB-472D-BE8F-194FC1DA843C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Рисунок 7" title="Защита закладных деталей и МК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" y="1196752"/>
            <a:ext cx="5705648" cy="3807188"/>
          </a:xfrm>
          <a:prstGeom prst="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</p:pic>
      <p:sp>
        <p:nvSpPr>
          <p:cNvPr id="6" name="Прямоугольник 5"/>
          <p:cNvSpPr/>
          <p:nvPr/>
        </p:nvSpPr>
        <p:spPr>
          <a:xfrm>
            <a:off x="7170650" y="1484784"/>
            <a:ext cx="92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ЦИНОЛ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992" y="5157192"/>
            <a:ext cx="697216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ЦИНОЛ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грунтовка с высоким содержанием  цинка в сухой пленке до 96%. </a:t>
            </a:r>
          </a:p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Покрытие выполняет функцию эффективной протекторной защиты .</a:t>
            </a:r>
          </a:p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при строительстве всех АЭС.</a:t>
            </a:r>
          </a:p>
          <a:p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484784"/>
            <a:ext cx="2088232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ЦИНОЛ</a:t>
            </a:r>
          </a:p>
        </p:txBody>
      </p:sp>
      <p:cxnSp>
        <p:nvCxnSpPr>
          <p:cNvPr id="11" name="Прямая со стрелкой 10"/>
          <p:cNvCxnSpPr>
            <a:stCxn id="4" idx="1"/>
          </p:cNvCxnSpPr>
          <p:nvPr/>
        </p:nvCxnSpPr>
        <p:spPr>
          <a:xfrm flipH="1">
            <a:off x="6300192" y="1736812"/>
            <a:ext cx="576064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29132"/>
      </p:ext>
    </p:extLst>
  </p:cSld>
  <p:clrMapOvr>
    <a:masterClrMapping/>
  </p:clrMapOvr>
</p:sld>
</file>

<file path=ppt/theme/theme1.xml><?xml version="1.0" encoding="utf-8"?>
<a:theme xmlns:a="http://schemas.openxmlformats.org/drawingml/2006/main" name="VMP-yellow_al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VMP-yellow_all</Template>
  <TotalTime>4538</TotalTime>
  <Words>1170</Words>
  <Application>Microsoft Office PowerPoint</Application>
  <PresentationFormat>Экран (4:3)</PresentationFormat>
  <Paragraphs>347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VMP-yellow_all</vt:lpstr>
      <vt:lpstr>Презентация PowerPoint</vt:lpstr>
      <vt:lpstr>Материалы Холдинга ВМП  для защиты конструкций  на объектах Госкорпорации Росатом</vt:lpstr>
      <vt:lpstr>О компании</vt:lpstr>
      <vt:lpstr>Направления деятельности Холдинга ВМП</vt:lpstr>
      <vt:lpstr>Задачи, решаемые с применением материалов Холдинга ВМП</vt:lpstr>
      <vt:lpstr>Управление качеством деятельности</vt:lpstr>
      <vt:lpstr>Особенности лакокрасочных покрытий для защиты конструкций объектов атомной энергетики</vt:lpstr>
      <vt:lpstr>Области применения материалов ВМП  для защиты  конструкций атомных электростанций</vt:lpstr>
      <vt:lpstr>Защита закладных металлоконструкций</vt:lpstr>
      <vt:lpstr>Защита металлоконструкций гермозоны  (зона контролируемого доступа)</vt:lpstr>
      <vt:lpstr>Защита металлоконструкций гермозоны  (и зоны контролируемого доступа)</vt:lpstr>
      <vt:lpstr>Защита металлических и бетонных поверхностей (зона контролируемого доступа)</vt:lpstr>
      <vt:lpstr>Эмаль ВИНИКОР ЭП-1155 Д </vt:lpstr>
      <vt:lpstr> Области применения Эмали ВИНИКО-ЭП-1155Д  </vt:lpstr>
      <vt:lpstr>Презентация PowerPoint</vt:lpstr>
      <vt:lpstr>Защита атмосферных металлоконструкций</vt:lpstr>
      <vt:lpstr>Защита циркуляционных водоводов  (внутренние поверхности)</vt:lpstr>
      <vt:lpstr>Защита металлоконструкций  брызгальных бассейнов</vt:lpstr>
      <vt:lpstr>Защита конструкций градирен</vt:lpstr>
      <vt:lpstr>Внутренняя окраска по металлизации Al</vt:lpstr>
      <vt:lpstr>Окраска сороудерживающих решеток</vt:lpstr>
      <vt:lpstr>Защита резервуаров различного назначения</vt:lpstr>
      <vt:lpstr>Огнезащита несущих металлоконструкций</vt:lpstr>
      <vt:lpstr>Защита металлоконструкций на объектах  АЭС</vt:lpstr>
      <vt:lpstr>          Защита воздуховодов ФГУП НИТИ им. Александрова</vt:lpstr>
      <vt:lpstr>Защита опор ЛЭП и порталов ОРУ</vt:lpstr>
      <vt:lpstr>Конкурентные преимущества Холдинга ВМП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(Mgr-14) Алексей Снопков</dc:creator>
  <cp:lastModifiedBy>(Mgr-13) Зайцева Мария Михайловна</cp:lastModifiedBy>
  <cp:revision>264</cp:revision>
  <cp:lastPrinted>2016-11-23T12:31:48Z</cp:lastPrinted>
  <dcterms:created xsi:type="dcterms:W3CDTF">2016-11-08T08:51:59Z</dcterms:created>
  <dcterms:modified xsi:type="dcterms:W3CDTF">2018-11-27T14:15:37Z</dcterms:modified>
</cp:coreProperties>
</file>